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16"/>
  </p:notesMasterIdLst>
  <p:sldIdLst>
    <p:sldId id="275" r:id="rId2"/>
    <p:sldId id="264" r:id="rId3"/>
    <p:sldId id="263" r:id="rId4"/>
    <p:sldId id="265" r:id="rId5"/>
    <p:sldId id="266" r:id="rId6"/>
    <p:sldId id="269" r:id="rId7"/>
    <p:sldId id="267" r:id="rId8"/>
    <p:sldId id="258" r:id="rId9"/>
    <p:sldId id="276" r:id="rId10"/>
    <p:sldId id="277" r:id="rId11"/>
    <p:sldId id="278" r:id="rId12"/>
    <p:sldId id="279" r:id="rId13"/>
    <p:sldId id="272" r:id="rId14"/>
    <p:sldId id="274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090ACFE1-C009-490D-93CA-49B50335D1A4}">
          <p14:sldIdLst>
            <p14:sldId id="275"/>
          </p14:sldIdLst>
        </p14:section>
        <p14:section name="Раздел без заголовка" id="{C0A5B438-D143-4996-B05F-07ABFE92916A}">
          <p14:sldIdLst>
            <p14:sldId id="264"/>
            <p14:sldId id="263"/>
            <p14:sldId id="265"/>
            <p14:sldId id="266"/>
            <p14:sldId id="269"/>
            <p14:sldId id="267"/>
            <p14:sldId id="258"/>
            <p14:sldId id="276"/>
            <p14:sldId id="277"/>
            <p14:sldId id="278"/>
            <p14:sldId id="279"/>
            <p14:sldId id="272"/>
            <p14:sldId id="274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2DE63D5-997A-4646-A377-4702673A728D}" styleName="Светлый стиль 2 - акцент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C083E6E3-FA7D-4D7B-A595-EF9225AFEA82}" styleName="Светлый стиль 1 - акцент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DA37D80-6434-44D0-A028-1B22A696006F}" styleName="Светлый стиль 3 -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ED083AE6-46FA-4A59-8FB0-9F97EB10719F}" styleName="Светлый стиль 3 - акцент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8799B23B-EC83-4686-B30A-512413B5E67A}" styleName="Светлый стиль 3 - акцент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306" autoAdjust="0"/>
  </p:normalViewPr>
  <p:slideViewPr>
    <p:cSldViewPr>
      <p:cViewPr varScale="1">
        <p:scale>
          <a:sx n="69" d="100"/>
          <a:sy n="69" d="100"/>
        </p:scale>
        <p:origin x="-140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>
        <c:manualLayout>
          <c:layoutTarget val="inner"/>
          <c:xMode val="edge"/>
          <c:yMode val="edge"/>
          <c:x val="4.6154420829326817E-2"/>
          <c:y val="0.11901578446276714"/>
          <c:w val="0.50781884903275976"/>
          <c:h val="0.75373046573468749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Lbls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Лист1!$A$2:$A$9</c:f>
              <c:strCache>
                <c:ptCount val="8"/>
                <c:pt idx="0">
                  <c:v>налог на доходы физических лиц</c:v>
                </c:pt>
                <c:pt idx="1">
                  <c:v>единый с/х налог</c:v>
                </c:pt>
                <c:pt idx="2">
                  <c:v>налогна имущество физических лиц</c:v>
                </c:pt>
                <c:pt idx="3">
                  <c:v>земельный налог с организаций</c:v>
                </c:pt>
                <c:pt idx="4">
                  <c:v>земельный налог с физических лиц</c:v>
                </c:pt>
                <c:pt idx="5">
                  <c:v>доходы от использования имущества,находящегося в гос. и муницип.собственности</c:v>
                </c:pt>
                <c:pt idx="6">
                  <c:v>доходы от оказания платных услуги компенсации затрат государства</c:v>
                </c:pt>
                <c:pt idx="7">
                  <c:v>доходы от продажи материальных и нематериальных активов</c:v>
                </c:pt>
              </c:strCache>
            </c:strRef>
          </c:cat>
          <c:val>
            <c:numRef>
              <c:f>Лист1!$B$2:$B$9</c:f>
              <c:numCache>
                <c:formatCode>General</c:formatCode>
                <c:ptCount val="8"/>
                <c:pt idx="0">
                  <c:v>8.4</c:v>
                </c:pt>
                <c:pt idx="1">
                  <c:v>1.5</c:v>
                </c:pt>
                <c:pt idx="2">
                  <c:v>7</c:v>
                </c:pt>
                <c:pt idx="3">
                  <c:v>50.6</c:v>
                </c:pt>
                <c:pt idx="4">
                  <c:v>17.600000000000001</c:v>
                </c:pt>
                <c:pt idx="5">
                  <c:v>6.8</c:v>
                </c:pt>
                <c:pt idx="6">
                  <c:v>0.5</c:v>
                </c:pt>
                <c:pt idx="7">
                  <c:v>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50"/>
      </c:doughnutChart>
    </c:plotArea>
    <c:legend>
      <c:legendPos val="r"/>
      <c:layout>
        <c:manualLayout>
          <c:xMode val="edge"/>
          <c:yMode val="edge"/>
          <c:x val="0.59240447204032731"/>
          <c:y val="1.8563338250742886E-3"/>
          <c:w val="0.39501154369592689"/>
          <c:h val="0.99814360453456108"/>
        </c:manualLayout>
      </c:layout>
      <c:overlay val="0"/>
      <c:txPr>
        <a:bodyPr/>
        <a:lstStyle/>
        <a:p>
          <a:pPr>
            <a:defRPr sz="1500" baseline="0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321F8D-FFB7-4742-8305-1969B8100A6D}" type="datetimeFigureOut">
              <a:rPr lang="ru-RU" smtClean="0"/>
              <a:t>07.03.2023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86DA70-89C2-4ADC-958C-55757E8E54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70489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86DA70-89C2-4ADC-958C-55757E8E5482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97949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86DA70-89C2-4ADC-958C-55757E8E5482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4422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07.03.2023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07.03.2023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07.03.2023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бъект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Объект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07.03.2023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Объект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Объект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07.03.2023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07.03.2023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Объект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07.03.2023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07.03.2023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rgbClr val="92D05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9514" y="2276872"/>
            <a:ext cx="9024486" cy="4176464"/>
          </a:xfrm>
        </p:spPr>
        <p:txBody>
          <a:bodyPr>
            <a:normAutofit fontScale="90000"/>
          </a:bodyPr>
          <a:lstStyle/>
          <a:p>
            <a:pPr marL="0" indent="0" algn="ctr">
              <a:lnSpc>
                <a:spcPct val="150000"/>
              </a:lnSpc>
              <a:buNone/>
            </a:pPr>
            <a:r>
              <a:rPr lang="ru-RU" sz="6700" b="1" dirty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Aharoni" panose="02010803020104030203" pitchFamily="2" charset="-79"/>
              </a:rPr>
              <a:t>Бюджет для граждан </a:t>
            </a:r>
            <a:r>
              <a:rPr lang="ru-RU" sz="4000" dirty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ru-RU" sz="4000" dirty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2000" dirty="0" smtClean="0">
                <a:solidFill>
                  <a:schemeClr val="tx1"/>
                </a:solidFill>
              </a:rPr>
              <a:t/>
            </a:r>
            <a:br>
              <a:rPr lang="ru-RU" sz="2000" dirty="0" smtClean="0">
                <a:solidFill>
                  <a:schemeClr val="tx1"/>
                </a:solidFill>
              </a:rPr>
            </a:br>
            <a:r>
              <a:rPr lang="ru-RU" sz="2400" b="1" dirty="0" smtClean="0">
                <a:solidFill>
                  <a:schemeClr val="tx1"/>
                </a:solidFill>
              </a:rPr>
              <a:t>к </a:t>
            </a:r>
            <a:r>
              <a:rPr lang="ru-RU" sz="2400" b="1" dirty="0">
                <a:solidFill>
                  <a:schemeClr val="tx1"/>
                </a:solidFill>
              </a:rPr>
              <a:t>проекту решения Собрания депутатов </a:t>
            </a:r>
            <a:r>
              <a:rPr lang="ru-RU" sz="2400" b="1" dirty="0" smtClean="0">
                <a:solidFill>
                  <a:schemeClr val="tx1"/>
                </a:solidFill>
              </a:rPr>
              <a:t/>
            </a:r>
            <a:br>
              <a:rPr lang="ru-RU" sz="2400" b="1" dirty="0" smtClean="0">
                <a:solidFill>
                  <a:schemeClr val="tx1"/>
                </a:solidFill>
              </a:rPr>
            </a:br>
            <a:r>
              <a:rPr lang="ru-RU" sz="2800" b="1" dirty="0" smtClean="0">
                <a:solidFill>
                  <a:srgbClr val="C00000"/>
                </a:solidFill>
              </a:rPr>
              <a:t>Селекционного сельсовета</a:t>
            </a:r>
            <a:r>
              <a:rPr lang="ru-RU" sz="2400" b="1" dirty="0" smtClean="0">
                <a:solidFill>
                  <a:srgbClr val="C00000"/>
                </a:solidFill>
              </a:rPr>
              <a:t/>
            </a:r>
            <a:br>
              <a:rPr lang="ru-RU" sz="2400" b="1" dirty="0" smtClean="0">
                <a:solidFill>
                  <a:srgbClr val="C00000"/>
                </a:solidFill>
              </a:rPr>
            </a:br>
            <a:r>
              <a:rPr lang="ru-RU" sz="2400" b="1" dirty="0" smtClean="0">
                <a:solidFill>
                  <a:schemeClr val="tx1"/>
                </a:solidFill>
              </a:rPr>
              <a:t> Льговского района </a:t>
            </a:r>
            <a:r>
              <a:rPr lang="ru-RU" sz="2400" b="1" dirty="0">
                <a:solidFill>
                  <a:schemeClr val="tx1"/>
                </a:solidFill>
              </a:rPr>
              <a:t>Курской области</a:t>
            </a:r>
            <a:br>
              <a:rPr lang="ru-RU" sz="2400" b="1" dirty="0">
                <a:solidFill>
                  <a:schemeClr val="tx1"/>
                </a:solidFill>
              </a:rPr>
            </a:br>
            <a:r>
              <a:rPr lang="ru-RU" sz="2800" b="1" i="1" dirty="0">
                <a:solidFill>
                  <a:schemeClr val="tx1"/>
                </a:solidFill>
              </a:rPr>
              <a:t>«Об исполнении бюджета муниципального образования Селекционного сельсовет Льговского района Курской области за 2021 год» </a:t>
            </a:r>
            <a:r>
              <a:rPr lang="ru-RU" sz="2800" i="1" dirty="0">
                <a:solidFill>
                  <a:schemeClr val="tx1"/>
                </a:solidFill>
              </a:rPr>
              <a:t/>
            </a:r>
            <a:br>
              <a:rPr lang="ru-RU" sz="2800" i="1" dirty="0">
                <a:solidFill>
                  <a:schemeClr val="tx1"/>
                </a:solidFill>
              </a:rPr>
            </a:br>
            <a:endParaRPr lang="ru-RU" sz="2000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81327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98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1400" dirty="0">
                <a:solidFill>
                  <a:prstClr val="black"/>
                </a:solidFill>
              </a:rPr>
              <a:t>Расходная часть бюджета Селекционного сельсовета Льговского района исполнена на 73,5% (утверждено 11326852,44 рублей, исполнено 7045106,31 рублей), в том числе на заработную плату с начислениями – 4267309,13 рублей оплату коммунальных услуг – 673878,91 рублей, другие расходы – 2103918,27 рубля.</a:t>
            </a:r>
          </a:p>
          <a:p>
            <a:pPr lvl="0"/>
            <a:r>
              <a:rPr lang="ru-RU" sz="1400" b="1" i="1" dirty="0">
                <a:solidFill>
                  <a:prstClr val="black"/>
                </a:solidFill>
              </a:rPr>
              <a:t>Раздел 0100 «Общегосударственные расходы». </a:t>
            </a:r>
            <a:r>
              <a:rPr lang="ru-RU" sz="1400" dirty="0">
                <a:solidFill>
                  <a:prstClr val="black"/>
                </a:solidFill>
              </a:rPr>
              <a:t>По разделу 0100 по муниципальному образованию отражены расходы на</a:t>
            </a:r>
          </a:p>
          <a:p>
            <a:pPr lvl="0"/>
            <a:r>
              <a:rPr lang="ru-RU" sz="1400" dirty="0">
                <a:solidFill>
                  <a:prstClr val="black"/>
                </a:solidFill>
              </a:rPr>
              <a:t>содержание Администрации Селекционного сельсовета Льговского района.</a:t>
            </a:r>
          </a:p>
          <a:p>
            <a:pPr lvl="0"/>
            <a:r>
              <a:rPr lang="ru-RU" sz="1400" dirty="0">
                <a:solidFill>
                  <a:prstClr val="black"/>
                </a:solidFill>
              </a:rPr>
              <a:t>Расходы по разделу «Общегосударственные вопросы» составили 3454821,55 руб. или 73,5% к плану (утверждено 11326852,44 руб.).</a:t>
            </a:r>
          </a:p>
          <a:p>
            <a:pPr lvl="0"/>
            <a:r>
              <a:rPr lang="ru-RU" sz="1400" dirty="0">
                <a:solidFill>
                  <a:prstClr val="black"/>
                </a:solidFill>
              </a:rPr>
              <a:t>Процент исполнения по разделам:</a:t>
            </a:r>
          </a:p>
          <a:p>
            <a:pPr lvl="0"/>
            <a:r>
              <a:rPr lang="ru-RU" sz="1400" dirty="0">
                <a:solidFill>
                  <a:prstClr val="black"/>
                </a:solidFill>
              </a:rPr>
              <a:t>0102 «Функционирование высшего должностного лица субъекта Российской Федерации и муниципального образования» расходы по данному подразделу исполнены на 99% (утверждено 567000,00 рублей, исполнение составило 566731,8</a:t>
            </a:r>
          </a:p>
          <a:p>
            <a:pPr lvl="0"/>
            <a:r>
              <a:rPr lang="ru-RU" sz="1400" dirty="0">
                <a:solidFill>
                  <a:prstClr val="black"/>
                </a:solidFill>
              </a:rPr>
              <a:t>рублей).</a:t>
            </a:r>
          </a:p>
          <a:p>
            <a:pPr lvl="0"/>
            <a:r>
              <a:rPr lang="ru-RU" sz="1400" dirty="0">
                <a:solidFill>
                  <a:prstClr val="black"/>
                </a:solidFill>
              </a:rPr>
              <a:t>0104 «Функционирование Правительства Российской Федерации, высших исполнительных органов государственной власти субъектов Российской Федерации, местных администраций» расходы по данному подразделу исполнены на 94,8%</a:t>
            </a:r>
          </a:p>
          <a:p>
            <a:pPr lvl="0"/>
            <a:r>
              <a:rPr lang="ru-RU" sz="1400" dirty="0">
                <a:solidFill>
                  <a:prstClr val="black"/>
                </a:solidFill>
              </a:rPr>
              <a:t>(утверждено 1256000,00 рублей, исполнение составило 1190688,42 рублей)</a:t>
            </a:r>
          </a:p>
          <a:p>
            <a:pPr lvl="0"/>
            <a:r>
              <a:rPr lang="ru-RU" sz="1400" dirty="0">
                <a:solidFill>
                  <a:prstClr val="black"/>
                </a:solidFill>
              </a:rPr>
              <a:t>0113 «Другие общегосударственные вопросы» расходы по данному подразделу исполнены на 80,9% (утверждено 2071070,05 рублей, исполнение составило 1676122,11 рублей)</a:t>
            </a:r>
          </a:p>
          <a:p>
            <a:pPr lvl="0"/>
            <a:r>
              <a:rPr lang="ru-RU" sz="1400" dirty="0">
                <a:solidFill>
                  <a:prstClr val="black"/>
                </a:solidFill>
              </a:rPr>
              <a:t>Причиной неисполнения послужило то, что финансирование осуществлялось по фактически предъявленным заявкам.</a:t>
            </a:r>
          </a:p>
          <a:p>
            <a:pPr lvl="0"/>
            <a:r>
              <a:rPr lang="ru-RU" sz="1400" b="1" i="1" dirty="0">
                <a:solidFill>
                  <a:prstClr val="black"/>
                </a:solidFill>
              </a:rPr>
              <a:t>По подразделу </a:t>
            </a:r>
            <a:r>
              <a:rPr lang="ru-RU" sz="1400" dirty="0">
                <a:solidFill>
                  <a:prstClr val="black"/>
                </a:solidFill>
              </a:rPr>
              <a:t>0111 «Резервные фонды». По данному разделу утверждено 500,00 рублей, исполнено 0,00 рублей.</a:t>
            </a:r>
          </a:p>
          <a:p>
            <a:pPr lvl="0"/>
            <a:r>
              <a:rPr lang="ru-RU" sz="1400" b="1" i="1" dirty="0">
                <a:solidFill>
                  <a:prstClr val="black"/>
                </a:solidFill>
              </a:rPr>
              <a:t>По подразделу 0203 </a:t>
            </a:r>
            <a:r>
              <a:rPr lang="ru-RU" sz="1400" dirty="0">
                <a:solidFill>
                  <a:prstClr val="black"/>
                </a:solidFill>
              </a:rPr>
              <a:t>в отчете отражены расходы на осуществление первичного воинского учета на территориях, </a:t>
            </a:r>
            <a:r>
              <a:rPr lang="ru-RU" sz="1400" dirty="0" smtClean="0">
                <a:solidFill>
                  <a:prstClr val="black"/>
                </a:solidFill>
              </a:rPr>
              <a:t>где отсутствуют военные </a:t>
            </a:r>
            <a:r>
              <a:rPr lang="ru-RU" sz="1400" dirty="0">
                <a:solidFill>
                  <a:prstClr val="black"/>
                </a:solidFill>
              </a:rPr>
              <a:t>комиссариаты в сумме 89267,00 рублей. Межбюджетные трансферты, поступившие из федерального бюджета, исполнены в полном объеме.</a:t>
            </a:r>
          </a:p>
          <a:p>
            <a:pPr lvl="0"/>
            <a:r>
              <a:rPr lang="ru-RU" sz="1400" b="1" i="1" dirty="0">
                <a:solidFill>
                  <a:prstClr val="black"/>
                </a:solidFill>
              </a:rPr>
              <a:t>По разделу 0310 </a:t>
            </a:r>
            <a:r>
              <a:rPr lang="ru-RU" sz="1400" dirty="0">
                <a:solidFill>
                  <a:prstClr val="black"/>
                </a:solidFill>
              </a:rPr>
              <a:t>По данному разделу утверждено 500,00 рублей, исполнено 0,00 рублей.</a:t>
            </a:r>
          </a:p>
          <a:p>
            <a:pPr lvl="0"/>
            <a:r>
              <a:rPr lang="ru-RU" sz="1400" b="1" i="1" dirty="0">
                <a:solidFill>
                  <a:prstClr val="black"/>
                </a:solidFill>
              </a:rPr>
              <a:t>По разделу 0502 </a:t>
            </a:r>
            <a:r>
              <a:rPr lang="ru-RU" sz="1400" dirty="0">
                <a:solidFill>
                  <a:prstClr val="black"/>
                </a:solidFill>
              </a:rPr>
              <a:t>По данному разделу утверждено 3720517,00 рублей, исполнено 0,00 рублей.</a:t>
            </a:r>
          </a:p>
          <a:p>
            <a:pPr lvl="0"/>
            <a:r>
              <a:rPr lang="ru-RU" sz="1400" b="1" i="1" dirty="0">
                <a:solidFill>
                  <a:prstClr val="black"/>
                </a:solidFill>
              </a:rPr>
              <a:t>По разделу 0503 </a:t>
            </a:r>
            <a:r>
              <a:rPr lang="ru-RU" sz="1400" dirty="0">
                <a:solidFill>
                  <a:prstClr val="black"/>
                </a:solidFill>
              </a:rPr>
              <a:t>в отчете отражены расходы по благоустройству в сумме 1092506,8 рублей расходы исполнены на 98,2 </a:t>
            </a:r>
            <a:r>
              <a:rPr lang="ru-RU" sz="1400" dirty="0" smtClean="0">
                <a:solidFill>
                  <a:prstClr val="black"/>
                </a:solidFill>
              </a:rPr>
              <a:t>%(</a:t>
            </a:r>
            <a:r>
              <a:rPr lang="ru-RU" sz="1400" dirty="0">
                <a:solidFill>
                  <a:prstClr val="black"/>
                </a:solidFill>
              </a:rPr>
              <a:t>утверждено – 1112630,00 рублей, исполнено – 1092506,8 рублей).</a:t>
            </a:r>
          </a:p>
          <a:p>
            <a:pPr lvl="0"/>
            <a:r>
              <a:rPr lang="ru-RU" sz="1400" b="1" i="1" dirty="0">
                <a:solidFill>
                  <a:prstClr val="black"/>
                </a:solidFill>
              </a:rPr>
              <a:t>По разделу 0801 </a:t>
            </a:r>
            <a:r>
              <a:rPr lang="ru-RU" sz="1400" i="1" dirty="0">
                <a:solidFill>
                  <a:prstClr val="black"/>
                </a:solidFill>
              </a:rPr>
              <a:t>- </a:t>
            </a:r>
            <a:r>
              <a:rPr lang="ru-RU" sz="1400" dirty="0">
                <a:solidFill>
                  <a:prstClr val="black"/>
                </a:solidFill>
              </a:rPr>
              <a:t>расходы составили 2342510,96 руб. или 97,8% от утвержденных бюджетных назначений (план 2394887,39 рублей,исполнено-2342510,96).</a:t>
            </a:r>
            <a:endParaRPr lang="ru-RU" sz="16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29803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4776"/>
            <a:ext cx="9144000" cy="6843223"/>
          </a:xfrm>
        </p:spPr>
        <p:txBody>
          <a:bodyPr/>
          <a:lstStyle/>
          <a:p>
            <a:pPr marL="0" indent="0" algn="ctr">
              <a:buNone/>
            </a:pP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2348142"/>
              </p:ext>
            </p:extLst>
          </p:nvPr>
        </p:nvGraphicFramePr>
        <p:xfrm>
          <a:off x="16590" y="1844824"/>
          <a:ext cx="8424936" cy="3777939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{5940675A-B579-460E-94D1-54222C63F5DA}</a:tableStyleId>
              </a:tblPr>
              <a:tblGrid>
                <a:gridCol w="2514822"/>
                <a:gridCol w="4055390"/>
                <a:gridCol w="1854724"/>
              </a:tblGrid>
              <a:tr h="774197">
                <a:tc>
                  <a:txBody>
                    <a:bodyPr/>
                    <a:lstStyle/>
                    <a:p>
                      <a:pPr marL="480695" marR="467995" algn="ctr">
                        <a:spcBef>
                          <a:spcPts val="375"/>
                        </a:spcBef>
                        <a:spcAft>
                          <a:spcPts val="0"/>
                        </a:spcAft>
                      </a:pPr>
                      <a:endParaRPr lang="ru-RU" sz="2000" dirty="0" smtClean="0">
                        <a:effectLst/>
                      </a:endParaRPr>
                    </a:p>
                    <a:p>
                      <a:pPr marL="480695" marR="467995" algn="ctr">
                        <a:spcBef>
                          <a:spcPts val="375"/>
                        </a:spcBef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</a:rPr>
                        <a:t>Раздел</a:t>
                      </a:r>
                      <a:endParaRPr lang="ru-RU" sz="1100" dirty="0">
                        <a:effectLst/>
                        <a:latin typeface="Microsoft Sans Serif"/>
                        <a:ea typeface="Microsoft Sans Serif"/>
                      </a:endParaRPr>
                    </a:p>
                  </a:txBody>
                  <a:tcPr marL="5179" marR="5179" marT="0" marB="0"/>
                </a:tc>
                <a:tc>
                  <a:txBody>
                    <a:bodyPr/>
                    <a:lstStyle/>
                    <a:p>
                      <a:pPr marL="120650" marR="108585" algn="ctr">
                        <a:spcBef>
                          <a:spcPts val="275"/>
                        </a:spcBef>
                        <a:spcAft>
                          <a:spcPts val="0"/>
                        </a:spcAft>
                      </a:pPr>
                      <a:endParaRPr lang="ru-RU" sz="2000" dirty="0" smtClean="0">
                        <a:effectLst/>
                      </a:endParaRPr>
                    </a:p>
                    <a:p>
                      <a:pPr marL="120650" marR="108585" algn="ctr">
                        <a:spcBef>
                          <a:spcPts val="275"/>
                        </a:spcBef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</a:rPr>
                        <a:t>Наименование</a:t>
                      </a:r>
                      <a:endParaRPr lang="ru-RU" sz="1100" dirty="0">
                        <a:effectLst/>
                        <a:latin typeface="Microsoft Sans Serif"/>
                        <a:ea typeface="Microsoft Sans Serif"/>
                      </a:endParaRPr>
                    </a:p>
                  </a:txBody>
                  <a:tcPr marL="5179" marR="5179" marT="0" marB="0"/>
                </a:tc>
                <a:tc>
                  <a:txBody>
                    <a:bodyPr/>
                    <a:lstStyle/>
                    <a:p>
                      <a:pPr marL="329565" marR="316865" algn="ctr">
                        <a:spcBef>
                          <a:spcPts val="275"/>
                        </a:spcBef>
                        <a:spcAft>
                          <a:spcPts val="0"/>
                        </a:spcAft>
                      </a:pPr>
                      <a:endParaRPr lang="ru-RU" sz="2000" dirty="0" smtClean="0">
                        <a:effectLst/>
                      </a:endParaRPr>
                    </a:p>
                    <a:p>
                      <a:pPr marL="329565" marR="316865" algn="ctr">
                        <a:spcBef>
                          <a:spcPts val="275"/>
                        </a:spcBef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</a:rPr>
                        <a:t>2021</a:t>
                      </a:r>
                      <a:r>
                        <a:rPr lang="ru-RU" sz="2000" spc="-10" dirty="0" smtClean="0">
                          <a:effectLst/>
                        </a:rPr>
                        <a:t> </a:t>
                      </a:r>
                      <a:r>
                        <a:rPr lang="ru-RU" sz="1050" dirty="0">
                          <a:effectLst/>
                        </a:rPr>
                        <a:t>(</a:t>
                      </a:r>
                      <a:r>
                        <a:rPr lang="ru-RU" sz="1050" dirty="0" err="1">
                          <a:effectLst/>
                        </a:rPr>
                        <a:t>тыс.рублей</a:t>
                      </a:r>
                      <a:r>
                        <a:rPr lang="ru-RU" sz="1050" dirty="0">
                          <a:effectLst/>
                        </a:rPr>
                        <a:t>)</a:t>
                      </a:r>
                      <a:endParaRPr lang="ru-RU" sz="1100" dirty="0">
                        <a:effectLst/>
                        <a:latin typeface="Microsoft Sans Serif"/>
                        <a:ea typeface="Microsoft Sans Serif"/>
                      </a:endParaRPr>
                    </a:p>
                  </a:txBody>
                  <a:tcPr marL="5179" marR="5179" marT="0" marB="0"/>
                </a:tc>
              </a:tr>
              <a:tr h="398343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Microsoft Sans Serif"/>
                        <a:ea typeface="Microsoft Sans Serif"/>
                      </a:endParaRPr>
                    </a:p>
                  </a:txBody>
                  <a:tcPr marL="5179" marR="5179" marT="0" marB="0"/>
                </a:tc>
                <a:tc>
                  <a:txBody>
                    <a:bodyPr/>
                    <a:lstStyle/>
                    <a:p>
                      <a:pPr marL="119380" marR="108585" algn="ctr">
                        <a:spcBef>
                          <a:spcPts val="195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ВСЕГО</a:t>
                      </a:r>
                      <a:endParaRPr lang="ru-RU" sz="1200" b="0" dirty="0">
                        <a:effectLst/>
                        <a:latin typeface="Microsoft Sans Serif"/>
                        <a:ea typeface="Microsoft Sans Serif"/>
                      </a:endParaRPr>
                    </a:p>
                  </a:txBody>
                  <a:tcPr marL="5179" marR="5179" marT="0" marB="0"/>
                </a:tc>
                <a:tc>
                  <a:txBody>
                    <a:bodyPr/>
                    <a:lstStyle/>
                    <a:p>
                      <a:pPr marL="327660" marR="316865" algn="ctr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7045,1</a:t>
                      </a:r>
                      <a:endParaRPr lang="ru-RU" sz="1200">
                        <a:effectLst/>
                        <a:latin typeface="Microsoft Sans Serif"/>
                        <a:ea typeface="Microsoft Sans Serif"/>
                      </a:endParaRPr>
                    </a:p>
                  </a:txBody>
                  <a:tcPr marL="5179" marR="5179" marT="0" marB="0"/>
                </a:tc>
              </a:tr>
              <a:tr h="411192">
                <a:tc>
                  <a:txBody>
                    <a:bodyPr/>
                    <a:lstStyle/>
                    <a:p>
                      <a:pPr marL="478790" marR="467995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01</a:t>
                      </a:r>
                      <a:endParaRPr lang="ru-RU" sz="1200" dirty="0">
                        <a:effectLst/>
                        <a:latin typeface="Microsoft Sans Serif"/>
                        <a:ea typeface="Microsoft Sans Serif"/>
                      </a:endParaRPr>
                    </a:p>
                  </a:txBody>
                  <a:tcPr marL="5179" marR="5179" marT="0" marB="0"/>
                </a:tc>
                <a:tc>
                  <a:txBody>
                    <a:bodyPr/>
                    <a:lstStyle/>
                    <a:p>
                      <a:pPr marL="120015" marR="108585" algn="ctr">
                        <a:spcBef>
                          <a:spcPts val="295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общегосударственные</a:t>
                      </a:r>
                      <a:r>
                        <a:rPr lang="ru-RU" sz="1200" spc="220" dirty="0">
                          <a:effectLst/>
                        </a:rPr>
                        <a:t> </a:t>
                      </a:r>
                      <a:r>
                        <a:rPr lang="ru-RU" sz="1200" dirty="0">
                          <a:effectLst/>
                        </a:rPr>
                        <a:t>вопросы</a:t>
                      </a:r>
                      <a:endParaRPr lang="ru-RU" sz="1200" dirty="0">
                        <a:effectLst/>
                        <a:latin typeface="Microsoft Sans Serif"/>
                        <a:ea typeface="Microsoft Sans Serif"/>
                      </a:endParaRPr>
                    </a:p>
                  </a:txBody>
                  <a:tcPr marL="5179" marR="5179" marT="0" marB="0"/>
                </a:tc>
                <a:tc>
                  <a:txBody>
                    <a:bodyPr/>
                    <a:lstStyle/>
                    <a:p>
                      <a:pPr marL="327660" marR="316865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3454,8</a:t>
                      </a:r>
                      <a:endParaRPr lang="ru-RU" sz="1200">
                        <a:effectLst/>
                        <a:latin typeface="Microsoft Sans Serif"/>
                        <a:ea typeface="Microsoft Sans Serif"/>
                      </a:endParaRPr>
                    </a:p>
                  </a:txBody>
                  <a:tcPr marL="5179" marR="5179" marT="0" marB="0"/>
                </a:tc>
              </a:tr>
              <a:tr h="410549">
                <a:tc>
                  <a:txBody>
                    <a:bodyPr/>
                    <a:lstStyle/>
                    <a:p>
                      <a:pPr marL="478790" marR="467995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02</a:t>
                      </a:r>
                      <a:endParaRPr lang="ru-RU" sz="1200">
                        <a:effectLst/>
                        <a:latin typeface="Microsoft Sans Serif"/>
                        <a:ea typeface="Microsoft Sans Serif"/>
                      </a:endParaRPr>
                    </a:p>
                  </a:txBody>
                  <a:tcPr marL="5179" marR="5179" marT="0" marB="0"/>
                </a:tc>
                <a:tc>
                  <a:txBody>
                    <a:bodyPr/>
                    <a:lstStyle/>
                    <a:p>
                      <a:pPr marL="119380" marR="108585" algn="ctr">
                        <a:spcBef>
                          <a:spcPts val="295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национальная</a:t>
                      </a:r>
                      <a:r>
                        <a:rPr lang="ru-RU" sz="1200" spc="-25" dirty="0">
                          <a:effectLst/>
                        </a:rPr>
                        <a:t> </a:t>
                      </a:r>
                      <a:r>
                        <a:rPr lang="ru-RU" sz="1200" dirty="0">
                          <a:effectLst/>
                        </a:rPr>
                        <a:t>оборона</a:t>
                      </a:r>
                      <a:endParaRPr lang="ru-RU" sz="1200" dirty="0">
                        <a:effectLst/>
                        <a:latin typeface="Microsoft Sans Serif"/>
                        <a:ea typeface="Microsoft Sans Serif"/>
                      </a:endParaRPr>
                    </a:p>
                  </a:txBody>
                  <a:tcPr marL="5179" marR="5179" marT="0" marB="0"/>
                </a:tc>
                <a:tc>
                  <a:txBody>
                    <a:bodyPr/>
                    <a:lstStyle/>
                    <a:p>
                      <a:pPr marL="327660" marR="316865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89,3</a:t>
                      </a:r>
                      <a:endParaRPr lang="ru-RU" sz="1200">
                        <a:effectLst/>
                        <a:latin typeface="Microsoft Sans Serif"/>
                        <a:ea typeface="Microsoft Sans Serif"/>
                      </a:endParaRPr>
                    </a:p>
                  </a:txBody>
                  <a:tcPr marL="5179" marR="5179" marT="0" marB="0"/>
                </a:tc>
              </a:tr>
              <a:tr h="646342">
                <a:tc>
                  <a:txBody>
                    <a:bodyPr/>
                    <a:lstStyle/>
                    <a:p>
                      <a:pPr marL="478790" marR="467995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03</a:t>
                      </a:r>
                      <a:endParaRPr lang="ru-RU" sz="1200">
                        <a:effectLst/>
                        <a:latin typeface="Microsoft Sans Serif"/>
                        <a:ea typeface="Microsoft Sans Serif"/>
                      </a:endParaRPr>
                    </a:p>
                  </a:txBody>
                  <a:tcPr marL="5179" marR="5179" marT="0" marB="0"/>
                </a:tc>
                <a:tc>
                  <a:txBody>
                    <a:bodyPr/>
                    <a:lstStyle/>
                    <a:p>
                      <a:pPr marL="121920" marR="108585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национальная</a:t>
                      </a:r>
                      <a:r>
                        <a:rPr lang="ru-RU" sz="1200" spc="-25" dirty="0">
                          <a:effectLst/>
                        </a:rPr>
                        <a:t> экономика</a:t>
                      </a:r>
                      <a:endParaRPr lang="ru-RU" sz="1200" dirty="0">
                        <a:effectLst/>
                        <a:latin typeface="Microsoft Sans Serif"/>
                        <a:ea typeface="Microsoft Sans Serif"/>
                      </a:endParaRPr>
                    </a:p>
                  </a:txBody>
                  <a:tcPr marL="5179" marR="5179" marT="0" marB="0"/>
                </a:tc>
                <a:tc>
                  <a:txBody>
                    <a:bodyPr/>
                    <a:lstStyle/>
                    <a:p>
                      <a:pPr marL="327660" marR="316865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66,0</a:t>
                      </a:r>
                      <a:endParaRPr lang="ru-RU" sz="1200">
                        <a:effectLst/>
                        <a:latin typeface="Microsoft Sans Serif"/>
                        <a:ea typeface="Microsoft Sans Serif"/>
                      </a:endParaRPr>
                    </a:p>
                  </a:txBody>
                  <a:tcPr marL="5179" marR="5179" marT="0" marB="0"/>
                </a:tc>
              </a:tr>
              <a:tr h="411192">
                <a:tc>
                  <a:txBody>
                    <a:bodyPr/>
                    <a:lstStyle/>
                    <a:p>
                      <a:pPr marL="478790" marR="467995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05</a:t>
                      </a:r>
                      <a:endParaRPr lang="ru-RU" sz="1200">
                        <a:effectLst/>
                        <a:latin typeface="Microsoft Sans Serif"/>
                        <a:ea typeface="Microsoft Sans Serif"/>
                      </a:endParaRPr>
                    </a:p>
                  </a:txBody>
                  <a:tcPr marL="5179" marR="5179" marT="0" marB="0"/>
                </a:tc>
                <a:tc>
                  <a:txBody>
                    <a:bodyPr/>
                    <a:lstStyle/>
                    <a:p>
                      <a:pPr marL="120650" marR="108585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жилищно-коммунальное</a:t>
                      </a:r>
                      <a:r>
                        <a:rPr lang="ru-RU" sz="1200" spc="-35" dirty="0">
                          <a:effectLst/>
                        </a:rPr>
                        <a:t> </a:t>
                      </a:r>
                      <a:r>
                        <a:rPr lang="ru-RU" sz="1200" dirty="0">
                          <a:effectLst/>
                        </a:rPr>
                        <a:t>хозяйство</a:t>
                      </a:r>
                      <a:endParaRPr lang="ru-RU" sz="1200" dirty="0">
                        <a:effectLst/>
                        <a:latin typeface="Microsoft Sans Serif"/>
                        <a:ea typeface="Microsoft Sans Serif"/>
                      </a:endParaRPr>
                    </a:p>
                  </a:txBody>
                  <a:tcPr marL="5179" marR="5179" marT="0" marB="0"/>
                </a:tc>
                <a:tc>
                  <a:txBody>
                    <a:bodyPr/>
                    <a:lstStyle/>
                    <a:p>
                      <a:pPr marL="328930" marR="316865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1092,5</a:t>
                      </a:r>
                      <a:endParaRPr lang="ru-RU" sz="1200" dirty="0">
                        <a:effectLst/>
                        <a:latin typeface="Microsoft Sans Serif"/>
                        <a:ea typeface="Microsoft Sans Serif"/>
                      </a:endParaRPr>
                    </a:p>
                  </a:txBody>
                  <a:tcPr marL="5179" marR="5179" marT="0" marB="0"/>
                </a:tc>
              </a:tr>
              <a:tr h="692601">
                <a:tc>
                  <a:txBody>
                    <a:bodyPr/>
                    <a:lstStyle/>
                    <a:p>
                      <a:pPr marL="478790" marR="467995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08</a:t>
                      </a:r>
                      <a:endParaRPr lang="ru-RU" sz="1200" dirty="0">
                        <a:effectLst/>
                        <a:latin typeface="Microsoft Sans Serif"/>
                        <a:ea typeface="Microsoft Sans Serif"/>
                      </a:endParaRPr>
                    </a:p>
                  </a:txBody>
                  <a:tcPr marL="5179" marR="5179" marT="0" marB="0"/>
                </a:tc>
                <a:tc>
                  <a:txBody>
                    <a:bodyPr/>
                    <a:lstStyle/>
                    <a:p>
                      <a:pPr marL="119380" marR="108585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культура,</a:t>
                      </a:r>
                      <a:r>
                        <a:rPr lang="ru-RU" sz="1200" spc="-30" dirty="0">
                          <a:effectLst/>
                        </a:rPr>
                        <a:t> </a:t>
                      </a:r>
                      <a:r>
                        <a:rPr lang="ru-RU" sz="1200" dirty="0">
                          <a:effectLst/>
                        </a:rPr>
                        <a:t>кинематография</a:t>
                      </a:r>
                      <a:endParaRPr lang="ru-RU" sz="1200" dirty="0">
                        <a:effectLst/>
                        <a:latin typeface="Microsoft Sans Serif"/>
                        <a:ea typeface="Microsoft Sans Serif"/>
                      </a:endParaRPr>
                    </a:p>
                  </a:txBody>
                  <a:tcPr marL="5179" marR="5179" marT="0" marB="0"/>
                </a:tc>
                <a:tc>
                  <a:txBody>
                    <a:bodyPr/>
                    <a:lstStyle/>
                    <a:p>
                      <a:pPr marL="328930" marR="316865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2342,5</a:t>
                      </a:r>
                      <a:endParaRPr lang="ru-RU" sz="1200" dirty="0">
                        <a:effectLst/>
                        <a:latin typeface="Microsoft Sans Serif"/>
                        <a:ea typeface="Microsoft Sans Serif"/>
                      </a:endParaRPr>
                    </a:p>
                  </a:txBody>
                  <a:tcPr marL="5179" marR="5179" marT="0" marB="0"/>
                </a:tc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251520" y="188640"/>
            <a:ext cx="835292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003300"/>
                </a:solidFill>
              </a:rPr>
              <a:t>Структура расходов бюджета муниципального образования </a:t>
            </a:r>
            <a:r>
              <a:rPr lang="ru-RU" sz="2000" b="1" dirty="0">
                <a:solidFill>
                  <a:srgbClr val="C00000"/>
                </a:solidFill>
              </a:rPr>
              <a:t>«Селекционный сельсовет»</a:t>
            </a:r>
            <a:r>
              <a:rPr lang="ru-RU" sz="2000" b="1" dirty="0">
                <a:solidFill>
                  <a:srgbClr val="003300"/>
                </a:solidFill>
              </a:rPr>
              <a:t/>
            </a:r>
            <a:br>
              <a:rPr lang="ru-RU" sz="2000" b="1" dirty="0">
                <a:solidFill>
                  <a:srgbClr val="003300"/>
                </a:solidFill>
              </a:rPr>
            </a:br>
            <a:r>
              <a:rPr lang="ru-RU" sz="2000" b="1" dirty="0">
                <a:solidFill>
                  <a:srgbClr val="003300"/>
                </a:solidFill>
              </a:rPr>
              <a:t>по разделам бюджетной классификации</a:t>
            </a:r>
          </a:p>
        </p:txBody>
      </p:sp>
    </p:spTree>
    <p:extLst>
      <p:ext uri="{BB962C8B-B14F-4D97-AF65-F5344CB8AC3E}">
        <p14:creationId xmlns:p14="http://schemas.microsoft.com/office/powerpoint/2010/main" val="193590619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7992888" cy="792088"/>
          </a:xfrm>
        </p:spPr>
        <p:txBody>
          <a:bodyPr/>
          <a:lstStyle/>
          <a:p>
            <a:pPr marL="0" indent="0" algn="ctr">
              <a:buNone/>
            </a:pPr>
            <a:r>
              <a:rPr lang="ru-RU" sz="4000" dirty="0" smtClean="0">
                <a:solidFill>
                  <a:schemeClr val="bg2">
                    <a:lumMod val="10000"/>
                  </a:schemeClr>
                </a:solidFill>
              </a:rPr>
              <a:t>Муниципальные  программы</a:t>
            </a:r>
            <a:endParaRPr lang="ru-RU" sz="4000" dirty="0">
              <a:solidFill>
                <a:schemeClr val="bg2">
                  <a:lumMod val="10000"/>
                </a:schemeClr>
              </a:solidFill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5129489"/>
              </p:ext>
            </p:extLst>
          </p:nvPr>
        </p:nvGraphicFramePr>
        <p:xfrm>
          <a:off x="251521" y="1571842"/>
          <a:ext cx="8640959" cy="4623720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{5940675A-B579-460E-94D1-54222C63F5DA}</a:tableStyleId>
              </a:tblPr>
              <a:tblGrid>
                <a:gridCol w="6373781"/>
                <a:gridCol w="2267178"/>
              </a:tblGrid>
              <a:tr h="63302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</a:rPr>
                        <a:t> </a:t>
                      </a:r>
                      <a:r>
                        <a:rPr lang="ru-RU" sz="2400" b="1" dirty="0" smtClean="0">
                          <a:effectLst/>
                        </a:rPr>
                        <a:t>Программы</a:t>
                      </a:r>
                      <a:endParaRPr lang="ru-RU" sz="2400" b="1" dirty="0">
                        <a:effectLst/>
                        <a:latin typeface="Microsoft Sans Serif"/>
                        <a:ea typeface="Microsoft Sans Serif"/>
                      </a:endParaRPr>
                    </a:p>
                  </a:txBody>
                  <a:tcPr marL="10704" marR="4866" marT="0" marB="0"/>
                </a:tc>
                <a:tc>
                  <a:txBody>
                    <a:bodyPr/>
                    <a:lstStyle/>
                    <a:p>
                      <a:pPr marL="422275" marR="392430" algn="ctr">
                        <a:spcBef>
                          <a:spcPts val="325"/>
                        </a:spcBef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</a:rPr>
                        <a:t>2021</a:t>
                      </a:r>
                    </a:p>
                    <a:p>
                      <a:pPr marL="422275" marR="392430" algn="ctr">
                        <a:spcBef>
                          <a:spcPts val="305"/>
                        </a:spcBef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</a:rPr>
                        <a:t>(</a:t>
                      </a:r>
                      <a:r>
                        <a:rPr lang="ru-RU" sz="2000" b="1" dirty="0" err="1" smtClean="0">
                          <a:effectLst/>
                        </a:rPr>
                        <a:t>тыс.руб</a:t>
                      </a:r>
                      <a:r>
                        <a:rPr lang="ru-RU" sz="2000" b="1" dirty="0" smtClean="0">
                          <a:effectLst/>
                        </a:rPr>
                        <a:t>.)</a:t>
                      </a:r>
                      <a:endParaRPr lang="ru-RU" sz="2000" b="1" dirty="0">
                        <a:effectLst/>
                        <a:latin typeface="Microsoft Sans Serif"/>
                        <a:ea typeface="Microsoft Sans Serif"/>
                      </a:endParaRPr>
                    </a:p>
                  </a:txBody>
                  <a:tcPr marL="10704" marR="4866" marT="0" marB="0"/>
                </a:tc>
              </a:tr>
              <a:tr h="746664">
                <a:tc>
                  <a:txBody>
                    <a:bodyPr/>
                    <a:lstStyle/>
                    <a:p>
                      <a:pPr marL="89535">
                        <a:lnSpc>
                          <a:spcPct val="105000"/>
                        </a:lnSpc>
                        <a:spcAft>
                          <a:spcPts val="1000"/>
                        </a:spcAft>
                      </a:pPr>
                      <a:r>
                        <a:rPr lang="ru-RU" sz="1800" spc="-5" dirty="0">
                          <a:effectLst/>
                        </a:rPr>
                        <a:t>Государственная программа Курской области "Развитие здравоохранения в Курской области"</a:t>
                      </a:r>
                      <a:endParaRPr lang="ru-RU" sz="1050" dirty="0"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10704" marR="4866" marT="0" marB="0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40"/>
                        </a:spcBef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 </a:t>
                      </a:r>
                      <a:endParaRPr lang="ru-RU" sz="1050">
                        <a:effectLst/>
                      </a:endParaRPr>
                    </a:p>
                    <a:p>
                      <a:pPr marL="422275" marR="391795"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2342,5</a:t>
                      </a:r>
                      <a:endParaRPr lang="ru-RU" sz="1050">
                        <a:effectLst/>
                        <a:latin typeface="Microsoft Sans Serif"/>
                        <a:ea typeface="Microsoft Sans Serif"/>
                      </a:endParaRPr>
                    </a:p>
                  </a:txBody>
                  <a:tcPr marL="10704" marR="4866" marT="0" marB="0"/>
                </a:tc>
              </a:tr>
              <a:tr h="740826">
                <a:tc>
                  <a:txBody>
                    <a:bodyPr/>
                    <a:lstStyle/>
                    <a:p>
                      <a:pPr marL="146050" indent="-56515">
                        <a:lnSpc>
                          <a:spcPct val="10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effectLst/>
                        </a:rPr>
                        <a:t>Государственная программа Курской области "Защита населения и территорий от чрезвычайных ситуаций, обеспечение пожарной безопасности и безопасности людей на водных объектах"</a:t>
                      </a:r>
                      <a:endParaRPr lang="ru-RU" sz="1050" dirty="0"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10704" marR="4866" marT="0" marB="0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20"/>
                        </a:spcBef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 </a:t>
                      </a:r>
                      <a:endParaRPr lang="ru-RU" sz="1050">
                        <a:effectLst/>
                      </a:endParaRPr>
                    </a:p>
                    <a:p>
                      <a:pPr marL="422275" marR="391795"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1,5</a:t>
                      </a:r>
                      <a:endParaRPr lang="ru-RU" sz="1050">
                        <a:effectLst/>
                        <a:latin typeface="Microsoft Sans Serif"/>
                        <a:ea typeface="Microsoft Sans Serif"/>
                      </a:endParaRPr>
                    </a:p>
                  </a:txBody>
                  <a:tcPr marL="10704" marR="4866" marT="0" marB="0"/>
                </a:tc>
              </a:tr>
              <a:tr h="714556">
                <a:tc>
                  <a:txBody>
                    <a:bodyPr/>
                    <a:lstStyle/>
                    <a:p>
                      <a:pPr marL="89535">
                        <a:lnSpc>
                          <a:spcPct val="10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effectLst/>
                        </a:rPr>
                        <a:t>Государственная программа Курской области "Создание условий для эффективного исполнения полномочий в сфере юстиции"</a:t>
                      </a:r>
                      <a:endParaRPr lang="ru-RU" sz="1050" dirty="0"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10704" marR="4866" marT="0" marB="0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"/>
                        </a:spcBef>
                        <a:spcAft>
                          <a:spcPts val="0"/>
                        </a:spcAft>
                      </a:pPr>
                      <a:endParaRPr lang="ru-RU" sz="3200">
                        <a:effectLst/>
                      </a:endParaRPr>
                    </a:p>
                    <a:p>
                      <a:pPr marL="422275" marR="391160"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66,0</a:t>
                      </a:r>
                      <a:endParaRPr lang="ru-RU" sz="1050">
                        <a:effectLst/>
                        <a:latin typeface="Microsoft Sans Serif"/>
                        <a:ea typeface="Microsoft Sans Serif"/>
                      </a:endParaRPr>
                    </a:p>
                  </a:txBody>
                  <a:tcPr marL="10704" marR="4866" marT="0" marB="0"/>
                </a:tc>
              </a:tr>
              <a:tr h="910900">
                <a:tc>
                  <a:txBody>
                    <a:bodyPr/>
                    <a:lstStyle/>
                    <a:p>
                      <a:pPr marL="89535" marR="203200">
                        <a:lnSpc>
                          <a:spcPct val="10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effectLst/>
                        </a:rPr>
                        <a:t>Муниципальная программа "Обеспечение доступным и комфортным жильем и коммунальные услугами граждан МО "Селекционный сельсовет" Льговского района Курской области на 2021-2023годы"</a:t>
                      </a:r>
                      <a:endParaRPr lang="ru-RU" sz="1050" dirty="0"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10704" marR="4866" marT="0" marB="0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endParaRPr lang="ru-RU" sz="2000" dirty="0">
                        <a:effectLst/>
                      </a:endParaRPr>
                    </a:p>
                    <a:p>
                      <a:pPr marL="422275" marR="391795"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172,0</a:t>
                      </a:r>
                      <a:endParaRPr lang="ru-RU" sz="1050" dirty="0">
                        <a:effectLst/>
                        <a:latin typeface="Microsoft Sans Serif"/>
                        <a:ea typeface="Microsoft Sans Serif"/>
                      </a:endParaRPr>
                    </a:p>
                  </a:txBody>
                  <a:tcPr marL="10704" marR="4866" marT="0" marB="0"/>
                </a:tc>
              </a:tr>
            </a:tbl>
          </a:graphicData>
        </a:graphic>
      </p:graphicFrame>
      <p:pic>
        <p:nvPicPr>
          <p:cNvPr id="13314" name="image117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8300" y="1368425"/>
            <a:ext cx="669925" cy="293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3" name="image118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2738" y="1257300"/>
            <a:ext cx="784225" cy="25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408990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3574" y="-1244"/>
            <a:ext cx="9207624" cy="69057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" name="Заголовок 17"/>
          <p:cNvSpPr>
            <a:spLocks noGrp="1"/>
          </p:cNvSpPr>
          <p:nvPr>
            <p:ph type="title"/>
          </p:nvPr>
        </p:nvSpPr>
        <p:spPr>
          <a:xfrm>
            <a:off x="698821" y="260648"/>
            <a:ext cx="7812360" cy="998062"/>
          </a:xfrm>
          <a:ln>
            <a:solidFill>
              <a:schemeClr val="accent3">
                <a:lumMod val="50000"/>
              </a:schemeClr>
            </a:solidFill>
          </a:ln>
        </p:spPr>
        <p:txBody>
          <a:bodyPr/>
          <a:lstStyle/>
          <a:p>
            <a:pPr marL="0" indent="0" algn="ctr">
              <a:buNone/>
            </a:pPr>
            <a:r>
              <a:rPr lang="ru-RU" sz="4000" dirty="0" smtClean="0">
                <a:solidFill>
                  <a:schemeClr val="accent1">
                    <a:lumMod val="50000"/>
                  </a:schemeClr>
                </a:solidFill>
              </a:rPr>
              <a:t>Контактная информация</a:t>
            </a:r>
            <a:endParaRPr lang="ru-RU" sz="4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683568" y="1997838"/>
            <a:ext cx="7920880" cy="2677656"/>
          </a:xfrm>
          <a:prstGeom prst="rect">
            <a:avLst/>
          </a:prstGeom>
          <a:ln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400" dirty="0"/>
              <a:t>Администрация Селекционного сельсовета Льговского района</a:t>
            </a:r>
          </a:p>
          <a:p>
            <a:r>
              <a:rPr lang="ru-RU" sz="2400" dirty="0"/>
              <a:t>Адрес: 307720,Курская область, </a:t>
            </a:r>
            <a:r>
              <a:rPr lang="ru-RU" sz="2400" dirty="0" smtClean="0"/>
              <a:t>Льговский </a:t>
            </a:r>
            <a:r>
              <a:rPr lang="ru-RU" sz="2400" dirty="0"/>
              <a:t>район, </a:t>
            </a:r>
            <a:r>
              <a:rPr lang="ru-RU" sz="2400" dirty="0" smtClean="0"/>
              <a:t>п.Селекционный,ул.Центральная</a:t>
            </a:r>
            <a:endParaRPr lang="ru-RU" sz="2400" dirty="0"/>
          </a:p>
          <a:p>
            <a:r>
              <a:rPr lang="ru-RU" sz="2400" dirty="0"/>
              <a:t>Тел.(847140)93-2-98,факс (8471480)93-2-98</a:t>
            </a:r>
          </a:p>
          <a:p>
            <a:r>
              <a:rPr lang="ru-RU" sz="2400" dirty="0"/>
              <a:t>Е-mail:selekcion46@mail.ru </a:t>
            </a:r>
          </a:p>
          <a:p>
            <a:r>
              <a:rPr lang="ru-RU" sz="2400" dirty="0"/>
              <a:t>Ссылка в Итнернете:http://selekc.rkursk.ru/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1681394" y="4919008"/>
            <a:ext cx="592522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chemeClr val="accent1">
                    <a:lumMod val="50000"/>
                  </a:schemeClr>
                </a:solidFill>
              </a:rPr>
              <a:t>График работы:</a:t>
            </a:r>
          </a:p>
          <a:p>
            <a:pPr algn="ctr"/>
            <a:r>
              <a:rPr lang="ru-RU" sz="2400" b="1" dirty="0">
                <a:solidFill>
                  <a:schemeClr val="accent1">
                    <a:lumMod val="50000"/>
                  </a:schemeClr>
                </a:solidFill>
              </a:rPr>
              <a:t>С 8-00 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до17-00</a:t>
            </a:r>
          </a:p>
          <a:p>
            <a:pPr algn="ctr"/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перерыв </a:t>
            </a: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</a:rPr>
              <a:t>с12-00 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до14-00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  <a:p>
            <a:pPr algn="ctr"/>
            <a:r>
              <a:rPr lang="ru-RU" sz="2400" b="1" dirty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sz="2400" b="1" dirty="0">
                <a:solidFill>
                  <a:schemeClr val="accent1">
                    <a:lumMod val="50000"/>
                  </a:schemeClr>
                </a:solidFill>
              </a:rPr>
            </a:b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988311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rgbClr val="92D05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15416"/>
            <a:ext cx="9212263" cy="71734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 rot="20240209">
            <a:off x="-241129" y="1869267"/>
            <a:ext cx="9647986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4800" b="1" i="1" cap="all" dirty="0" smtClean="0">
                <a:ln w="0"/>
                <a:solidFill>
                  <a:srgbClr val="C00000"/>
                </a:solidFill>
                <a:effectLst>
                  <a:reflection blurRad="12700" stA="50000" endPos="50000" dist="5000" dir="5400000" sy="-100000" rotWithShape="0"/>
                </a:effectLst>
              </a:rPr>
              <a:t>Спасибо</a:t>
            </a:r>
            <a:r>
              <a:rPr lang="ru-RU" sz="4800" b="1" i="1" cap="all" dirty="0" smtClean="0">
                <a:ln w="0"/>
                <a:solidFill>
                  <a:srgbClr val="003300"/>
                </a:solidFill>
                <a:effectLst>
                  <a:reflection blurRad="12700" stA="50000" endPos="50000" dist="5000" dir="5400000" sy="-100000" rotWithShape="0"/>
                </a:effectLst>
              </a:rPr>
              <a:t> </a:t>
            </a:r>
            <a:r>
              <a:rPr lang="ru-RU" sz="4800" b="1" i="1" cap="all" dirty="0" smtClean="0">
                <a:ln w="0"/>
                <a:solidFill>
                  <a:srgbClr val="C00000"/>
                </a:solidFill>
                <a:effectLst>
                  <a:reflection blurRad="12700" stA="50000" endPos="50000" dist="5000" dir="5400000" sy="-100000" rotWithShape="0"/>
                </a:effectLst>
              </a:rPr>
              <a:t>за внимание!</a:t>
            </a:r>
            <a:r>
              <a:rPr lang="ru-RU" sz="4800" b="1" cap="all" dirty="0" smtClean="0">
                <a:ln w="0"/>
                <a:solidFill>
                  <a:srgbClr val="C00000"/>
                </a:solidFill>
                <a:effectLst>
                  <a:reflection blurRad="12700" stA="50000" endPos="50000" dist="5000" dir="5400000" sy="-100000" rotWithShape="0"/>
                </a:effectLst>
              </a:rPr>
              <a:t> </a:t>
            </a:r>
            <a:endParaRPr lang="ru-RU" sz="4800" b="1" cap="all" dirty="0">
              <a:ln w="0"/>
              <a:solidFill>
                <a:srgbClr val="C00000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810456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rgbClr val="92D05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88640"/>
            <a:ext cx="9036496" cy="1008112"/>
          </a:xfrm>
        </p:spPr>
        <p:txBody>
          <a:bodyPr>
            <a:normAutofit fontScale="90000"/>
          </a:bodyPr>
          <a:lstStyle/>
          <a:p>
            <a:pPr marL="0" indent="0" algn="ctr">
              <a:buNone/>
            </a:pPr>
            <a:r>
              <a:rPr lang="ru-RU" sz="4000" b="1" dirty="0" smtClean="0">
                <a:solidFill>
                  <a:srgbClr val="003300"/>
                </a:solidFill>
              </a:rPr>
              <a:t>Что такое </a:t>
            </a:r>
            <a:r>
              <a:rPr lang="ru-RU" sz="4000" b="1" dirty="0" smtClean="0">
                <a:solidFill>
                  <a:srgbClr val="C00000"/>
                </a:solidFill>
              </a:rPr>
              <a:t>«Бюджет для граждан</a:t>
            </a:r>
            <a:r>
              <a:rPr lang="ru-RU" sz="4400" b="1" dirty="0" smtClean="0">
                <a:solidFill>
                  <a:srgbClr val="C00000"/>
                </a:solidFill>
              </a:rPr>
              <a:t>?» 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1772816"/>
            <a:ext cx="8784976" cy="4616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endParaRPr lang="ru-RU" sz="2400" i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4149080"/>
            <a:ext cx="878497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/>
              <a:t>Бюджет муниципального образования «Селекционного сельсовет» Льговского района за 2021 год утверждён в соответствии с действующим законодательством. Исполнение бюджета рассматривается и обсуждается на публичных слушаниях среди населения. Подлежит опубликованию в газете и на сайте Администрации Селекционного сельсовета Льговского района Курской области</a:t>
            </a:r>
            <a:endParaRPr lang="ru-RU" sz="20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1495817"/>
            <a:ext cx="8964488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C00000"/>
                </a:solidFill>
              </a:rPr>
              <a:t>Бюджет для граждан </a:t>
            </a:r>
            <a:r>
              <a:rPr lang="ru-RU" sz="2400" dirty="0"/>
              <a:t>– это упрощенная версия бюджетного документа, которая использует неформальный язык и доступные документы, чтобы облегчить для граждан понимание бюджета. Он содержит информационно-аналитический материал, доступный для широкого круга подготовленных пользователей.</a:t>
            </a:r>
          </a:p>
          <a:p>
            <a:r>
              <a:rPr lang="ru-RU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38872124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264" y="-5261"/>
            <a:ext cx="9144000" cy="6858000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1471286" y="0"/>
            <a:ext cx="6700192" cy="2677656"/>
          </a:xfrm>
          <a:prstGeom prst="rect">
            <a:avLst/>
          </a:prstGeom>
          <a:ln>
            <a:solidFill>
              <a:srgbClr val="00206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C00000"/>
                </a:solidFill>
              </a:rPr>
              <a:t>Бюджет</a:t>
            </a:r>
            <a:r>
              <a:rPr lang="ru-RU" sz="2800" dirty="0"/>
              <a:t> –это форма образования и расходования денежных средств, предназначенных для финансового обеспечения задач и функций государства и местного самоуправления. </a:t>
            </a:r>
          </a:p>
        </p:txBody>
      </p:sp>
      <p:sp>
        <p:nvSpPr>
          <p:cNvPr id="31" name="Прямоугольник 30"/>
          <p:cNvSpPr/>
          <p:nvPr/>
        </p:nvSpPr>
        <p:spPr>
          <a:xfrm>
            <a:off x="61245" y="2924944"/>
            <a:ext cx="4572000" cy="1969770"/>
          </a:xfrm>
          <a:prstGeom prst="rect">
            <a:avLst/>
          </a:prstGeom>
          <a:ln>
            <a:solidFill>
              <a:srgbClr val="00206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Доходы </a:t>
            </a: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</a:rPr>
              <a:t>бюджета </a:t>
            </a:r>
            <a:r>
              <a:rPr lang="ru-RU" sz="2000" dirty="0" smtClean="0"/>
              <a:t>–денежные средства, поступающие в бюджет</a:t>
            </a:r>
          </a:p>
          <a:p>
            <a:pPr algn="ctr"/>
            <a:r>
              <a:rPr lang="ru-RU" sz="2000" dirty="0" smtClean="0"/>
              <a:t> в виде</a:t>
            </a:r>
            <a:endParaRPr lang="ru-RU" sz="2000" dirty="0"/>
          </a:p>
          <a:p>
            <a:pPr algn="ctr"/>
            <a:r>
              <a:rPr lang="ru-RU" sz="2000" dirty="0"/>
              <a:t>налоговых , неналоговых и</a:t>
            </a:r>
          </a:p>
          <a:p>
            <a:pPr algn="ctr"/>
            <a:r>
              <a:rPr lang="ru-RU" sz="2000" dirty="0"/>
              <a:t>безвозмездных </a:t>
            </a:r>
            <a:r>
              <a:rPr lang="ru-RU" sz="2000" dirty="0" smtClean="0"/>
              <a:t>поступлений</a:t>
            </a:r>
          </a:p>
          <a:p>
            <a:pPr algn="ctr"/>
            <a:endParaRPr lang="ru-RU" dirty="0"/>
          </a:p>
        </p:txBody>
      </p:sp>
      <p:sp>
        <p:nvSpPr>
          <p:cNvPr id="32" name="Прямоугольник 31"/>
          <p:cNvSpPr/>
          <p:nvPr/>
        </p:nvSpPr>
        <p:spPr>
          <a:xfrm>
            <a:off x="4871062" y="2909555"/>
            <a:ext cx="4416865" cy="2000548"/>
          </a:xfrm>
          <a:prstGeom prst="rect">
            <a:avLst/>
          </a:prstGeom>
          <a:ln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chemeClr val="accent6">
                    <a:lumMod val="50000"/>
                  </a:schemeClr>
                </a:solidFill>
              </a:rPr>
              <a:t>Расходы</a:t>
            </a:r>
            <a:r>
              <a:rPr lang="ru-RU" sz="2000" b="1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</a:rPr>
              <a:t>бюджета</a:t>
            </a:r>
            <a:r>
              <a:rPr lang="ru-RU" sz="2000" b="1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2000" dirty="0"/>
              <a:t>– денежные средства, направляемые</a:t>
            </a:r>
          </a:p>
          <a:p>
            <a:pPr algn="ctr"/>
            <a:r>
              <a:rPr lang="ru-RU" sz="2000" dirty="0"/>
              <a:t>на финансовое обеспечение задач и функций органов местного </a:t>
            </a:r>
            <a:r>
              <a:rPr lang="ru-RU" sz="2000" dirty="0" smtClean="0"/>
              <a:t>самоуправления</a:t>
            </a:r>
          </a:p>
          <a:p>
            <a:pPr algn="ctr"/>
            <a:endParaRPr lang="ru-RU" sz="2000" dirty="0"/>
          </a:p>
        </p:txBody>
      </p:sp>
      <p:sp>
        <p:nvSpPr>
          <p:cNvPr id="33" name="Прямоугольник 32"/>
          <p:cNvSpPr/>
          <p:nvPr/>
        </p:nvSpPr>
        <p:spPr>
          <a:xfrm>
            <a:off x="122936" y="4581128"/>
            <a:ext cx="9164991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 smtClean="0"/>
          </a:p>
          <a:p>
            <a:endParaRPr lang="ru-RU" b="1" dirty="0"/>
          </a:p>
          <a:p>
            <a:r>
              <a:rPr lang="ru-RU" sz="2000" b="1" dirty="0" smtClean="0"/>
              <a:t> </a:t>
            </a: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Дефицит </a:t>
            </a:r>
            <a:r>
              <a:rPr lang="ru-RU" sz="2000" b="1" dirty="0">
                <a:solidFill>
                  <a:schemeClr val="accent6">
                    <a:lumMod val="50000"/>
                  </a:schemeClr>
                </a:solidFill>
              </a:rPr>
              <a:t>бюджета </a:t>
            </a:r>
            <a:r>
              <a:rPr lang="ru-RU" sz="2000" dirty="0"/>
              <a:t>– превышение расходов бюджета над его </a:t>
            </a:r>
            <a:r>
              <a:rPr lang="ru-RU" sz="2000" dirty="0" smtClean="0"/>
              <a:t>доходами.</a:t>
            </a:r>
            <a:endParaRPr lang="ru-RU" sz="2000" dirty="0"/>
          </a:p>
          <a:p>
            <a:r>
              <a:rPr lang="ru-RU" sz="2000" dirty="0"/>
              <a:t> </a:t>
            </a:r>
            <a:endParaRPr lang="ru-RU" sz="2000" dirty="0" smtClean="0"/>
          </a:p>
          <a:p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Профицит бюджета </a:t>
            </a:r>
            <a:r>
              <a:rPr lang="ru-RU" sz="2000" dirty="0"/>
              <a:t>– превышение доходов бюджета над его </a:t>
            </a:r>
            <a:r>
              <a:rPr lang="ru-RU" sz="2000" dirty="0" smtClean="0"/>
              <a:t>расходами.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41958457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83126" y="404664"/>
            <a:ext cx="9227126" cy="92005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>
                <a:solidFill>
                  <a:srgbClr val="003300"/>
                </a:solidFill>
              </a:rPr>
              <a:t>Составление бюджета основывается на</a:t>
            </a:r>
            <a:r>
              <a:rPr lang="ru-RU" sz="3600" dirty="0" smtClean="0">
                <a:solidFill>
                  <a:srgbClr val="003300"/>
                </a:solidFill>
              </a:rPr>
              <a:t>:</a:t>
            </a:r>
            <a:r>
              <a:rPr lang="ru-RU" dirty="0" smtClean="0">
                <a:solidFill>
                  <a:srgbClr val="003300"/>
                </a:solidFill>
              </a:rPr>
              <a:t/>
            </a:r>
            <a:br>
              <a:rPr lang="ru-RU" dirty="0" smtClean="0">
                <a:solidFill>
                  <a:srgbClr val="003300"/>
                </a:solidFill>
              </a:rPr>
            </a:br>
            <a:endParaRPr lang="ru-RU" dirty="0">
              <a:solidFill>
                <a:srgbClr val="0033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1980456"/>
            <a:ext cx="91440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ru-RU" sz="2400" b="1" dirty="0"/>
              <a:t>Бюджетном послании Президента Российской </a:t>
            </a:r>
            <a:r>
              <a:rPr lang="ru-RU" sz="2400" b="1" dirty="0" smtClean="0"/>
              <a:t>Федерации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ru-RU" sz="2400" b="1" dirty="0"/>
              <a:t>Основных направлениях бюджетной </a:t>
            </a:r>
            <a:r>
              <a:rPr lang="ru-RU" sz="2400" b="1" dirty="0" smtClean="0"/>
              <a:t>и</a:t>
            </a:r>
            <a:r>
              <a:rPr lang="ru-RU" sz="2400" dirty="0"/>
              <a:t> </a:t>
            </a:r>
            <a:r>
              <a:rPr lang="ru-RU" sz="2400" b="1" dirty="0" smtClean="0"/>
              <a:t>налоговой политики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ru-RU" sz="2400" b="1" dirty="0" smtClean="0"/>
              <a:t>Прогнозе социально-экономического</a:t>
            </a:r>
            <a:r>
              <a:rPr lang="ru-RU" sz="2400" dirty="0"/>
              <a:t> </a:t>
            </a:r>
            <a:r>
              <a:rPr lang="ru-RU" sz="2400" b="1" dirty="0" smtClean="0"/>
              <a:t>развития МО</a:t>
            </a:r>
            <a:r>
              <a:rPr lang="ru-RU" sz="2400" dirty="0"/>
              <a:t> </a:t>
            </a:r>
            <a:r>
              <a:rPr lang="ru-RU" sz="2400" b="1" dirty="0" smtClean="0"/>
              <a:t>«Селекционный сельсовет»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ru-RU" sz="2400" b="1" dirty="0"/>
              <a:t>Муниципальных программах Селекционного сельсовета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5655691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7112" y="19338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13" y="188640"/>
            <a:ext cx="9144000" cy="1143000"/>
          </a:xfrm>
        </p:spPr>
        <p:txBody>
          <a:bodyPr>
            <a:normAutofit fontScale="90000"/>
          </a:bodyPr>
          <a:lstStyle/>
          <a:p>
            <a:pPr marL="0" indent="0" algn="ctr">
              <a:buNone/>
            </a:pPr>
            <a:r>
              <a:rPr lang="ru-RU" sz="3600" b="1" dirty="0">
                <a:solidFill>
                  <a:srgbClr val="C00000"/>
                </a:solidFill>
              </a:rPr>
              <a:t>Бюджетный процесс </a:t>
            </a:r>
            <a:r>
              <a:rPr lang="ru-RU" sz="3600" b="1" dirty="0">
                <a:solidFill>
                  <a:schemeClr val="bg2">
                    <a:lumMod val="10000"/>
                  </a:schemeClr>
                </a:solidFill>
              </a:rPr>
              <a:t>–ежегодное формирование и исполнение </a:t>
            </a:r>
            <a:r>
              <a:rPr lang="ru-RU" sz="3600" b="1" dirty="0" smtClean="0">
                <a:solidFill>
                  <a:schemeClr val="bg2">
                    <a:lumMod val="10000"/>
                  </a:schemeClr>
                </a:solidFill>
              </a:rPr>
              <a:t>бюджета</a:t>
            </a:r>
            <a:r>
              <a:rPr lang="ru-RU" sz="3600" dirty="0" smtClean="0">
                <a:solidFill>
                  <a:schemeClr val="accent1">
                    <a:lumMod val="50000"/>
                  </a:schemeClr>
                </a:solidFill>
              </a:rPr>
              <a:t>:</a:t>
            </a:r>
            <a:endParaRPr lang="ru-RU" sz="36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60412" y="1844824"/>
            <a:ext cx="8128012" cy="4401205"/>
          </a:xfrm>
          <a:prstGeom prst="rect">
            <a:avLst/>
          </a:prstGeom>
          <a:ln>
            <a:solidFill>
              <a:srgbClr val="00206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000" b="1" dirty="0"/>
              <a:t>с</a:t>
            </a:r>
            <a:r>
              <a:rPr lang="ru-RU" sz="2000" b="1" dirty="0" smtClean="0"/>
              <a:t>оставление </a:t>
            </a:r>
            <a:r>
              <a:rPr lang="ru-RU" sz="2000" b="1" dirty="0"/>
              <a:t>проекта бюджета </a:t>
            </a:r>
            <a:r>
              <a:rPr lang="ru-RU" sz="2000" b="1" dirty="0" smtClean="0"/>
              <a:t>на</a:t>
            </a:r>
            <a:r>
              <a:rPr lang="ru-RU" sz="2000" dirty="0"/>
              <a:t> </a:t>
            </a:r>
            <a:r>
              <a:rPr lang="ru-RU" sz="2000" b="1" dirty="0" smtClean="0"/>
              <a:t>очередной </a:t>
            </a:r>
            <a:r>
              <a:rPr lang="ru-RU" sz="2000" b="1" dirty="0"/>
              <a:t>финансовый год и плановый </a:t>
            </a:r>
            <a:r>
              <a:rPr lang="ru-RU" sz="2000" b="1" dirty="0" smtClean="0"/>
              <a:t>период;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000" dirty="0" smtClean="0"/>
              <a:t>рассмотрение </a:t>
            </a:r>
            <a:r>
              <a:rPr lang="ru-RU" sz="2000" dirty="0"/>
              <a:t>проекта </a:t>
            </a:r>
            <a:r>
              <a:rPr lang="ru-RU" sz="2000" dirty="0" smtClean="0"/>
              <a:t>бюджета на </a:t>
            </a:r>
            <a:r>
              <a:rPr lang="ru-RU" sz="2000" dirty="0"/>
              <a:t>очередной финансовый год и плановый </a:t>
            </a:r>
            <a:r>
              <a:rPr lang="ru-RU" sz="2000" dirty="0" smtClean="0"/>
              <a:t>период;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000" dirty="0" smtClean="0"/>
              <a:t>утверждение </a:t>
            </a:r>
            <a:r>
              <a:rPr lang="ru-RU" sz="2000" dirty="0"/>
              <a:t>бюджета на очередной </a:t>
            </a:r>
            <a:r>
              <a:rPr lang="ru-RU" sz="2000" dirty="0" smtClean="0"/>
              <a:t>финансовый год, плановый период; 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000" b="1" dirty="0"/>
              <a:t>и</a:t>
            </a:r>
            <a:r>
              <a:rPr lang="ru-RU" sz="2000" b="1" dirty="0" smtClean="0"/>
              <a:t>сполнение </a:t>
            </a:r>
            <a:r>
              <a:rPr lang="ru-RU" sz="2000" b="1" dirty="0"/>
              <a:t>бюджета в текущем </a:t>
            </a:r>
            <a:r>
              <a:rPr lang="ru-RU" sz="2000" b="1" dirty="0" smtClean="0"/>
              <a:t>году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000" b="1" dirty="0"/>
              <a:t>формирование отчета об исполнении бюджета предыдущего года;</a:t>
            </a:r>
            <a:endParaRPr lang="ru-RU" sz="2000" dirty="0"/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000" b="1" dirty="0" smtClean="0"/>
              <a:t>утверждение </a:t>
            </a:r>
            <a:r>
              <a:rPr lang="ru-RU" sz="2000" b="1" dirty="0"/>
              <a:t>отчета об исполнении бюджета предыдущего </a:t>
            </a:r>
            <a:r>
              <a:rPr lang="ru-RU" sz="2000" b="1" dirty="0" smtClean="0"/>
              <a:t>года.</a:t>
            </a:r>
            <a:endParaRPr lang="ru-RU" sz="2000" dirty="0"/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ru-RU" sz="2000" dirty="0"/>
          </a:p>
          <a:p>
            <a:r>
              <a:rPr lang="ru-RU" sz="2000" dirty="0" smtClean="0"/>
              <a:t> </a:t>
            </a:r>
            <a:endParaRPr lang="ru-RU" sz="2000" dirty="0"/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8155240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85" y="19891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45" y="0"/>
            <a:ext cx="9144000" cy="908720"/>
          </a:xfrm>
        </p:spPr>
        <p:txBody>
          <a:bodyPr>
            <a:normAutofit fontScale="90000"/>
          </a:bodyPr>
          <a:lstStyle/>
          <a:p>
            <a:pPr marL="0" indent="0" algn="ctr">
              <a:buNone/>
            </a:pPr>
            <a:r>
              <a:rPr lang="ru-RU" sz="2800" b="1" dirty="0">
                <a:solidFill>
                  <a:srgbClr val="003300"/>
                </a:solidFill>
              </a:rPr>
              <a:t>Доходы бюджета муниципального образования </a:t>
            </a:r>
            <a:r>
              <a:rPr lang="ru-RU" sz="2800" b="1" dirty="0">
                <a:solidFill>
                  <a:srgbClr val="C00000"/>
                </a:solidFill>
              </a:rPr>
              <a:t>«Селекционный сельсовет</a:t>
            </a:r>
            <a:r>
              <a:rPr lang="ru-RU" sz="2800" b="1" dirty="0" smtClean="0">
                <a:solidFill>
                  <a:srgbClr val="C00000"/>
                </a:solidFill>
              </a:rPr>
              <a:t>»</a:t>
            </a:r>
            <a:endParaRPr lang="ru-RU" sz="28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957201" y="1074231"/>
            <a:ext cx="3312368" cy="1202641"/>
          </a:xfrm>
          <a:prstGeom prst="rect">
            <a:avLst/>
          </a:prstGeom>
          <a:ln>
            <a:solidFill>
              <a:srgbClr val="00206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ДОХОДЫ БЮДЖЕТА</a:t>
            </a:r>
          </a:p>
          <a:p>
            <a:pPr algn="ctr"/>
            <a:r>
              <a:rPr lang="ru-RU" dirty="0"/>
              <a:t>безвозмездные и безвозвратные поступления</a:t>
            </a:r>
          </a:p>
          <a:p>
            <a:pPr algn="ctr"/>
            <a:r>
              <a:rPr lang="ru-RU" dirty="0"/>
              <a:t>денежных средств в бюджет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1385" y="2276872"/>
            <a:ext cx="3456384" cy="3540928"/>
          </a:xfrm>
          <a:prstGeom prst="rect">
            <a:avLst/>
          </a:prstGeom>
          <a:ln>
            <a:solidFill>
              <a:srgbClr val="00206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i="1" dirty="0"/>
              <a:t>НАЛОГОВЫЕ ДОХОДЫ</a:t>
            </a:r>
          </a:p>
          <a:p>
            <a:pPr algn="ctr"/>
            <a:r>
              <a:rPr lang="ru-RU" sz="1600" i="1" dirty="0"/>
              <a:t>поступления от уплаты налогов, установленных Налоговым кодексом</a:t>
            </a:r>
          </a:p>
          <a:p>
            <a:pPr algn="ctr"/>
            <a:r>
              <a:rPr lang="ru-RU" sz="1600" i="1" dirty="0"/>
              <a:t>Российской Федерации, например:</a:t>
            </a:r>
          </a:p>
          <a:p>
            <a:pPr algn="ctr"/>
            <a:r>
              <a:rPr lang="ru-RU" sz="1600" i="1" dirty="0"/>
              <a:t>-налог на доходы физических лиц;</a:t>
            </a:r>
          </a:p>
          <a:p>
            <a:pPr algn="ctr"/>
            <a:r>
              <a:rPr lang="ru-RU" sz="1600" i="1" dirty="0"/>
              <a:t>- налог на имущество с физических</a:t>
            </a:r>
          </a:p>
          <a:p>
            <a:pPr algn="ctr"/>
            <a:r>
              <a:rPr lang="ru-RU" sz="1600" i="1" dirty="0"/>
              <a:t>лиц;</a:t>
            </a:r>
          </a:p>
          <a:p>
            <a:pPr algn="ctr"/>
            <a:r>
              <a:rPr lang="ru-RU" sz="1600" i="1" dirty="0"/>
              <a:t>-земельный налог</a:t>
            </a:r>
          </a:p>
          <a:p>
            <a:pPr algn="ctr"/>
            <a:r>
              <a:rPr lang="ru-RU" sz="1600" i="1" dirty="0"/>
              <a:t>- другие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5727460" y="2276872"/>
            <a:ext cx="3457925" cy="3540928"/>
          </a:xfrm>
          <a:prstGeom prst="rect">
            <a:avLst/>
          </a:prstGeom>
          <a:ln>
            <a:solidFill>
              <a:srgbClr val="00206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i="1" dirty="0"/>
              <a:t>БЕЗВОЗМЕЗДНЫЕ</a:t>
            </a:r>
          </a:p>
          <a:p>
            <a:pPr algn="ctr"/>
            <a:r>
              <a:rPr lang="ru-RU" sz="1600" i="1" dirty="0"/>
              <a:t>ПОСТУПЛЕНИЯ</a:t>
            </a:r>
          </a:p>
          <a:p>
            <a:pPr algn="ctr"/>
            <a:r>
              <a:rPr lang="ru-RU" sz="1600" i="1" dirty="0"/>
              <a:t>поступления в бюджет на</a:t>
            </a:r>
          </a:p>
          <a:p>
            <a:pPr algn="ctr"/>
            <a:r>
              <a:rPr lang="ru-RU" sz="1600" i="1" dirty="0"/>
              <a:t>безвозмездной и безвозвратной основе из областного бюджета (субсидии, субвенции), бюджета муниципального района(дотации),а также</a:t>
            </a:r>
          </a:p>
          <a:p>
            <a:pPr algn="ctr"/>
            <a:r>
              <a:rPr lang="ru-RU" sz="1600" i="1" dirty="0"/>
              <a:t>перечисления от физических и юридических лиц (кроме налоговых и неналоговых доходов)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2979441" y="5119077"/>
            <a:ext cx="3104727" cy="1758814"/>
          </a:xfrm>
          <a:prstGeom prst="rect">
            <a:avLst/>
          </a:prstGeom>
          <a:ln>
            <a:solidFill>
              <a:srgbClr val="00206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i="1" dirty="0"/>
              <a:t>НЕНАЛОГОВЫЕ ДОХОДЫ</a:t>
            </a:r>
          </a:p>
          <a:p>
            <a:pPr algn="ctr"/>
            <a:endParaRPr lang="ru-RU" sz="1600" b="1" i="1" dirty="0"/>
          </a:p>
          <a:p>
            <a:pPr algn="ctr"/>
            <a:r>
              <a:rPr lang="ru-RU" sz="1600" b="1" i="1" dirty="0"/>
              <a:t>-доходы от использования</a:t>
            </a:r>
          </a:p>
          <a:p>
            <a:pPr algn="ctr"/>
            <a:r>
              <a:rPr lang="ru-RU" sz="1600" b="1" i="1" dirty="0"/>
              <a:t>муниципального имущества;</a:t>
            </a:r>
          </a:p>
          <a:p>
            <a:pPr algn="ctr"/>
            <a:r>
              <a:rPr lang="ru-RU" sz="1600" b="1" i="1" dirty="0"/>
              <a:t>- другие</a:t>
            </a:r>
            <a:r>
              <a:rPr lang="ru-RU" sz="2400" b="1" i="1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8964471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24" y="-29879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116632"/>
            <a:ext cx="9036496" cy="1872208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2400" b="1" dirty="0">
                <a:solidFill>
                  <a:srgbClr val="003300"/>
                </a:solidFill>
              </a:rPr>
              <a:t>Основные параметры </a:t>
            </a:r>
            <a:r>
              <a:rPr lang="ru-RU" sz="2400" b="1" dirty="0" smtClean="0">
                <a:solidFill>
                  <a:srgbClr val="003300"/>
                </a:solidFill>
              </a:rPr>
              <a:t>бюджета муниципального образования  </a:t>
            </a:r>
            <a:r>
              <a:rPr lang="ru-RU" sz="2400" b="1" dirty="0" smtClean="0">
                <a:solidFill>
                  <a:srgbClr val="C00000"/>
                </a:solidFill>
              </a:rPr>
              <a:t>«Селекционный </a:t>
            </a:r>
            <a:r>
              <a:rPr lang="ru-RU" sz="2400" b="1" dirty="0">
                <a:solidFill>
                  <a:srgbClr val="C00000"/>
                </a:solidFill>
              </a:rPr>
              <a:t>сельсовет» </a:t>
            </a:r>
            <a:r>
              <a:rPr lang="ru-RU" sz="2400" b="1" dirty="0" smtClean="0">
                <a:solidFill>
                  <a:srgbClr val="C00000"/>
                </a:solidFill>
              </a:rPr>
              <a:t/>
            </a:r>
            <a:br>
              <a:rPr lang="ru-RU" sz="2400" b="1" dirty="0" smtClean="0">
                <a:solidFill>
                  <a:srgbClr val="C00000"/>
                </a:solidFill>
              </a:rPr>
            </a:br>
            <a:r>
              <a:rPr lang="ru-RU" sz="2400" b="1" dirty="0" smtClean="0">
                <a:solidFill>
                  <a:srgbClr val="003300"/>
                </a:solidFill>
              </a:rPr>
              <a:t>Льговского </a:t>
            </a:r>
            <a:r>
              <a:rPr lang="ru-RU" sz="2400" b="1" dirty="0">
                <a:solidFill>
                  <a:srgbClr val="003300"/>
                </a:solidFill>
              </a:rPr>
              <a:t>района Курской области </a:t>
            </a:r>
            <a:r>
              <a:rPr lang="ru-RU" sz="2400" b="1" dirty="0" smtClean="0">
                <a:solidFill>
                  <a:srgbClr val="003300"/>
                </a:solidFill>
              </a:rPr>
              <a:t/>
            </a:r>
            <a:br>
              <a:rPr lang="ru-RU" sz="2400" b="1" dirty="0" smtClean="0">
                <a:solidFill>
                  <a:srgbClr val="003300"/>
                </a:solidFill>
              </a:rPr>
            </a:br>
            <a:r>
              <a:rPr lang="ru-RU" sz="2400" b="1" dirty="0" smtClean="0">
                <a:solidFill>
                  <a:srgbClr val="003300"/>
                </a:solidFill>
              </a:rPr>
              <a:t>на 2021 год</a:t>
            </a:r>
            <a:r>
              <a:rPr lang="ru-RU" sz="2400" b="1" dirty="0"/>
              <a:t/>
            </a:r>
            <a:br>
              <a:rPr lang="ru-RU" sz="2400" b="1" dirty="0"/>
            </a:br>
            <a:endParaRPr lang="ru-RU" sz="2400" b="1" dirty="0"/>
          </a:p>
        </p:txBody>
      </p:sp>
      <p:graphicFrame>
        <p:nvGraphicFramePr>
          <p:cNvPr id="19" name="Таблица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2797713"/>
              </p:ext>
            </p:extLst>
          </p:nvPr>
        </p:nvGraphicFramePr>
        <p:xfrm>
          <a:off x="482468" y="1916832"/>
          <a:ext cx="8208912" cy="344607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070210"/>
                <a:gridCol w="3138702"/>
              </a:tblGrid>
              <a:tr h="800129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Наименование</a:t>
                      </a:r>
                      <a:endParaRPr lang="ru-RU" sz="24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2021</a:t>
                      </a:r>
                      <a:endParaRPr lang="ru-RU" sz="2000" kern="1200" dirty="0" smtClean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ru-RU" sz="2000" b="1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год</a:t>
                      </a:r>
                    </a:p>
                    <a:p>
                      <a:pPr algn="ctr"/>
                      <a:r>
                        <a:rPr lang="ru-RU" sz="2000" b="1" kern="1200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тыс.руб</a:t>
                      </a:r>
                      <a:r>
                        <a:rPr lang="ru-RU" sz="2000" b="1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ru-RU" sz="20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651618"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Доходы – всего</a:t>
                      </a:r>
                      <a:endParaRPr lang="ru-RU" sz="1800" kern="1200" dirty="0" smtClean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800" b="1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(тыс. рублей)</a:t>
                      </a:r>
                      <a:endParaRPr lang="ru-RU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80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11087,5</a:t>
                      </a:r>
                      <a:endParaRPr lang="ru-RU" sz="1800" b="1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651618">
                <a:tc>
                  <a:txBody>
                    <a:bodyPr/>
                    <a:lstStyle/>
                    <a:p>
                      <a:endParaRPr lang="ru-RU" sz="1800" b="1" kern="1200" dirty="0" smtClean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800" b="1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Расходы – всего (тыс. рублей)</a:t>
                      </a:r>
                      <a:endParaRPr lang="ru-RU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800" b="1" kern="1200" dirty="0" smtClean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7045,1</a:t>
                      </a:r>
                      <a:endParaRPr lang="ru-RU" sz="1800" b="1" kern="1200" dirty="0" smtClean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1136994">
                <a:tc>
                  <a:txBody>
                    <a:bodyPr/>
                    <a:lstStyle/>
                    <a:p>
                      <a:endParaRPr lang="ru-RU" sz="1800" b="1" kern="1200" dirty="0" smtClean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800" b="1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Дефицит(-), профицит(+) местного бюджета</a:t>
                      </a:r>
                      <a:endParaRPr lang="ru-RU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 smtClean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  <a:p>
                      <a:pPr algn="ctr"/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-4042,4</a:t>
                      </a:r>
                      <a:endParaRPr lang="ru-RU" dirty="0" smtClean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738573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404664"/>
            <a:ext cx="7740352" cy="778098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2400" b="1" i="1" dirty="0" smtClean="0">
                <a:solidFill>
                  <a:srgbClr val="002060"/>
                </a:solidFill>
                <a:latin typeface="TruthCYR Medium" pitchFamily="50" charset="-52"/>
              </a:rPr>
              <a:t>Структура налоговых и неналоговых доходов в 2021 году</a:t>
            </a:r>
            <a:endParaRPr lang="ru-RU" sz="2400" b="1" i="1" dirty="0">
              <a:solidFill>
                <a:srgbClr val="002060"/>
              </a:solidFill>
              <a:latin typeface="TruthCYR Medium" pitchFamily="50" charset="-52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2048561063"/>
              </p:ext>
            </p:extLst>
          </p:nvPr>
        </p:nvGraphicFramePr>
        <p:xfrm>
          <a:off x="16768" y="1169368"/>
          <a:ext cx="9128898" cy="56886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2285158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7504" y="612845"/>
            <a:ext cx="8856984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За 2021 год бюджет муниципального образования «Селекционного сельсовет» по доходам исполнен на 101,1 % (план –10969152,83 рублей, факт – 11087501,16 рублей), в том числе за счёт</a:t>
            </a:r>
          </a:p>
          <a:p>
            <a:r>
              <a:rPr lang="ru-RU" dirty="0"/>
              <a:t>поступления собственных доходов сверх плана (план – 2133489,65 рублей, факт – 2133489,65 рублей), что составляет 90 % от общего объема поступивших средств:</a:t>
            </a:r>
          </a:p>
          <a:p>
            <a:r>
              <a:rPr lang="ru-RU" b="1" dirty="0"/>
              <a:t>Собственные средства</a:t>
            </a:r>
            <a:endParaRPr lang="ru-RU" dirty="0"/>
          </a:p>
          <a:p>
            <a:r>
              <a:rPr lang="ru-RU" dirty="0" smtClean="0"/>
              <a:t>НДФЛ-230366,51</a:t>
            </a:r>
            <a:endParaRPr lang="ru-RU" dirty="0"/>
          </a:p>
          <a:p>
            <a:r>
              <a:rPr lang="ru-RU" dirty="0"/>
              <a:t>Налоги на имущество – </a:t>
            </a:r>
            <a:r>
              <a:rPr lang="ru-RU" dirty="0" smtClean="0"/>
              <a:t>2068268,12</a:t>
            </a:r>
          </a:p>
          <a:p>
            <a:r>
              <a:rPr lang="ru-RU" dirty="0" smtClean="0"/>
              <a:t>Основными </a:t>
            </a:r>
            <a:r>
              <a:rPr lang="ru-RU" dirty="0"/>
              <a:t>доходными источниками поступлений собственных средств в бюджет муниципального образования «Селекционного сельсовет» являются земельный налог – 85% в общей сумме</a:t>
            </a:r>
          </a:p>
          <a:p>
            <a:r>
              <a:rPr lang="ru-RU" dirty="0"/>
              <a:t>собственных доходов и доход от использования имущества – 14 %.</a:t>
            </a:r>
          </a:p>
          <a:p>
            <a:r>
              <a:rPr lang="ru-RU" dirty="0"/>
              <a:t>Безвозмездные поступления 8335653,8 рублей, что составляет 10 % от общего объема поступивших</a:t>
            </a:r>
          </a:p>
          <a:p>
            <a:r>
              <a:rPr lang="ru-RU" dirty="0"/>
              <a:t>средств.</a:t>
            </a:r>
          </a:p>
          <a:p>
            <a:r>
              <a:rPr lang="ru-RU" dirty="0"/>
              <a:t>Прочие субсидии бюджетам сельских поселений — 4935551,00</a:t>
            </a:r>
          </a:p>
          <a:p>
            <a:r>
              <a:rPr lang="ru-RU" dirty="0"/>
              <a:t>Субвенции бюджетам сельских поселений на осуществление первичного воинского учета на территориях, где отсутствуют военные комиссариаты - 89267,00</a:t>
            </a:r>
          </a:p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4720805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646</TotalTime>
  <Words>1029</Words>
  <Application>Microsoft Office PowerPoint</Application>
  <PresentationFormat>Экран (4:3)</PresentationFormat>
  <Paragraphs>155</Paragraphs>
  <Slides>14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Официальная</vt:lpstr>
      <vt:lpstr>Бюджет для граждан   к проекту решения Собрания депутатов  Селекционного сельсовета  Льговского района Курской области «Об исполнении бюджета муниципального образования Селекционного сельсовет Льговского района Курской области за 2021 год»  </vt:lpstr>
      <vt:lpstr>Что такое «Бюджет для граждан?» </vt:lpstr>
      <vt:lpstr>Презентация PowerPoint</vt:lpstr>
      <vt:lpstr>Составление бюджета основывается на: </vt:lpstr>
      <vt:lpstr>Бюджетный процесс –ежегодное формирование и исполнение бюджета:</vt:lpstr>
      <vt:lpstr>Доходы бюджета муниципального образования «Селекционный сельсовет»</vt:lpstr>
      <vt:lpstr>Основные параметры бюджета муниципального образования  «Селекционный сельсовет»  Льговского района Курской области  на 2021 год </vt:lpstr>
      <vt:lpstr>Структура налоговых и неналоговых доходов в 2021 году</vt:lpstr>
      <vt:lpstr>Презентация PowerPoint</vt:lpstr>
      <vt:lpstr>Презентация PowerPoint</vt:lpstr>
      <vt:lpstr>   </vt:lpstr>
      <vt:lpstr>Муниципальные  программы</vt:lpstr>
      <vt:lpstr>Контактная информация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Селекционный</dc:creator>
  <cp:lastModifiedBy>selekcion46@mail.ru</cp:lastModifiedBy>
  <cp:revision>46</cp:revision>
  <dcterms:created xsi:type="dcterms:W3CDTF">2023-03-03T06:31:06Z</dcterms:created>
  <dcterms:modified xsi:type="dcterms:W3CDTF">2023-03-07T08:48:54Z</dcterms:modified>
</cp:coreProperties>
</file>